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7"/>
  </p:notesMasterIdLst>
  <p:handoutMasterIdLst>
    <p:handoutMasterId r:id="rId8"/>
  </p:handoutMasterIdLst>
  <p:sldIdLst>
    <p:sldId id="449" r:id="rId2"/>
    <p:sldId id="516" r:id="rId3"/>
    <p:sldId id="517" r:id="rId4"/>
    <p:sldId id="518" r:id="rId5"/>
    <p:sldId id="519" r:id="rId6"/>
  </p:sldIdLst>
  <p:sldSz cx="9144000" cy="5143500" type="screen16x9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37">
          <p15:clr>
            <a:srgbClr val="A4A3A4"/>
          </p15:clr>
        </p15:guide>
        <p15:guide id="2" orient="horz" pos="277">
          <p15:clr>
            <a:srgbClr val="A4A3A4"/>
          </p15:clr>
        </p15:guide>
        <p15:guide id="3" orient="horz" pos="1034">
          <p15:clr>
            <a:srgbClr val="A4A3A4"/>
          </p15:clr>
        </p15:guide>
        <p15:guide id="4" orient="horz" pos="3002">
          <p15:clr>
            <a:srgbClr val="A4A3A4"/>
          </p15:clr>
        </p15:guide>
        <p15:guide id="5" pos="5461">
          <p15:clr>
            <a:srgbClr val="A4A3A4"/>
          </p15:clr>
        </p15:guide>
        <p15:guide id="6" pos="2957">
          <p15:clr>
            <a:srgbClr val="A4A3A4"/>
          </p15:clr>
        </p15:guide>
        <p15:guide id="7" pos="3817">
          <p15:clr>
            <a:srgbClr val="A4A3A4"/>
          </p15:clr>
        </p15:guide>
        <p15:guide id="8" pos="3705">
          <p15:clr>
            <a:srgbClr val="A4A3A4"/>
          </p15:clr>
        </p15:guide>
        <p15:guide id="9" pos="1926">
          <p15:clr>
            <a:srgbClr val="A4A3A4"/>
          </p15:clr>
        </p15:guide>
        <p15:guide id="10" pos="2064">
          <p15:clr>
            <a:srgbClr val="A4A3A4"/>
          </p15:clr>
        </p15:guide>
        <p15:guide id="11" pos="2819">
          <p15:clr>
            <a:srgbClr val="A4A3A4"/>
          </p15:clr>
        </p15:guide>
        <p15:guide id="12" pos="2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8">
          <p15:clr>
            <a:srgbClr val="A4A3A4"/>
          </p15:clr>
        </p15:guide>
        <p15:guide id="2" pos="2098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E"/>
    <a:srgbClr val="FABE00"/>
    <a:srgbClr val="D2A000"/>
    <a:srgbClr val="BCBEC0"/>
    <a:srgbClr val="262262"/>
    <a:srgbClr val="008091"/>
    <a:srgbClr val="006E63"/>
    <a:srgbClr val="E6F0B6"/>
    <a:srgbClr val="009999"/>
    <a:srgbClr val="CA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3" autoAdjust="0"/>
    <p:restoredTop sz="86978" autoAdjust="0"/>
  </p:normalViewPr>
  <p:slideViewPr>
    <p:cSldViewPr>
      <p:cViewPr varScale="1">
        <p:scale>
          <a:sx n="85" d="100"/>
          <a:sy n="85" d="100"/>
        </p:scale>
        <p:origin x="-1302" y="-126"/>
      </p:cViewPr>
      <p:guideLst>
        <p:guide orient="horz" pos="2737"/>
        <p:guide orient="horz" pos="277"/>
        <p:guide orient="horz" pos="1034"/>
        <p:guide orient="horz" pos="3002"/>
        <p:guide pos="5461"/>
        <p:guide pos="2957"/>
        <p:guide pos="3817"/>
        <p:guide pos="3705"/>
        <p:guide pos="1926"/>
        <p:guide pos="2064"/>
        <p:guide pos="2819"/>
        <p:guide pos="2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320" y="-90"/>
      </p:cViewPr>
      <p:guideLst>
        <p:guide orient="horz" pos="3078"/>
        <p:guide orient="horz" pos="3126"/>
        <p:guide pos="209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t" anchorCtr="0" compatLnSpc="1">
            <a:prstTxWarp prst="textNoShape">
              <a:avLst/>
            </a:prstTxWarp>
          </a:bodyPr>
          <a:lstStyle>
            <a:lvl1pPr defTabSz="92717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52" y="0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t" anchorCtr="0" compatLnSpc="1">
            <a:prstTxWarp prst="textNoShape">
              <a:avLst/>
            </a:prstTxWarp>
          </a:bodyPr>
          <a:lstStyle>
            <a:lvl1pPr algn="r" defTabSz="92717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573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b" anchorCtr="0" compatLnSpc="1">
            <a:prstTxWarp prst="textNoShape">
              <a:avLst/>
            </a:prstTxWarp>
          </a:bodyPr>
          <a:lstStyle>
            <a:lvl1pPr defTabSz="92717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52" y="9431573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b" anchorCtr="0" compatLnSpc="1">
            <a:prstTxWarp prst="textNoShape">
              <a:avLst/>
            </a:prstTxWarp>
          </a:bodyPr>
          <a:lstStyle>
            <a:lvl1pPr algn="r" defTabSz="927171" eaLnBrk="0" hangingPunct="0">
              <a:defRPr sz="1200">
                <a:latin typeface="Times New Roman" pitchFamily="18" charset="0"/>
              </a:defRPr>
            </a:lvl1pPr>
          </a:lstStyle>
          <a:p>
            <a:fld id="{AD035705-AD16-4393-BDDA-1CDB9AFB2C5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560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t" anchorCtr="0" compatLnSpc="1">
            <a:prstTxWarp prst="textNoShape">
              <a:avLst/>
            </a:prstTxWarp>
          </a:bodyPr>
          <a:lstStyle>
            <a:lvl1pPr defTabSz="92717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52" y="0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t" anchorCtr="0" compatLnSpc="1">
            <a:prstTxWarp prst="textNoShape">
              <a:avLst/>
            </a:prstTxWarp>
          </a:bodyPr>
          <a:lstStyle>
            <a:lvl1pPr algn="r" defTabSz="92717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86" y="4714980"/>
            <a:ext cx="4986904" cy="446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573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b" anchorCtr="0" compatLnSpc="1">
            <a:prstTxWarp prst="textNoShape">
              <a:avLst/>
            </a:prstTxWarp>
          </a:bodyPr>
          <a:lstStyle>
            <a:lvl1pPr defTabSz="92717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52" y="9431573"/>
            <a:ext cx="2944525" cy="49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2" tIns="46372" rIns="92742" bIns="46372" numCol="1" anchor="b" anchorCtr="0" compatLnSpc="1">
            <a:prstTxWarp prst="textNoShape">
              <a:avLst/>
            </a:prstTxWarp>
          </a:bodyPr>
          <a:lstStyle>
            <a:lvl1pPr algn="r" defTabSz="927171" eaLnBrk="0" hangingPunct="0">
              <a:defRPr sz="1200">
                <a:latin typeface="Times New Roman" pitchFamily="18" charset="0"/>
              </a:defRPr>
            </a:lvl1pPr>
          </a:lstStyle>
          <a:p>
            <a:fld id="{5CD73AE8-A07D-4EA3-BFCD-C1C480E9726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681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71" y="863947"/>
            <a:ext cx="7358063" cy="174128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71" y="2652119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000"/>
            </a:lvl1pPr>
            <a:lvl2pPr marL="0" indent="143434" algn="ctr">
              <a:spcBef>
                <a:spcPts val="0"/>
              </a:spcBef>
              <a:buSzTx/>
              <a:buNone/>
              <a:defRPr sz="2000"/>
            </a:lvl2pPr>
            <a:lvl3pPr marL="0" indent="286870" algn="ctr">
              <a:spcBef>
                <a:spcPts val="0"/>
              </a:spcBef>
              <a:buSzTx/>
              <a:buNone/>
              <a:defRPr sz="2000"/>
            </a:lvl3pPr>
            <a:lvl4pPr marL="0" indent="430305" algn="ctr">
              <a:spcBef>
                <a:spcPts val="0"/>
              </a:spcBef>
              <a:buSzTx/>
              <a:buNone/>
              <a:defRPr sz="2000"/>
            </a:lvl4pPr>
            <a:lvl5pPr marL="0" indent="573740" algn="ctr">
              <a:spcBef>
                <a:spcPts val="0"/>
              </a:spcBef>
              <a:buSzTx/>
              <a:buNone/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3609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7772400" cy="8572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1803" y="382292"/>
            <a:ext cx="8410572" cy="73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1802" y="1079500"/>
            <a:ext cx="8410575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3350" y="4731992"/>
            <a:ext cx="1728788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02C36277-406B-43B9-8C64-317A20159D26}" type="datetime1">
              <a:rPr lang="en-US" altLang="en-US" smtClean="0"/>
              <a:pPr/>
              <a:t>3/21/2017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31992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0" y="4731992"/>
            <a:ext cx="971550" cy="274637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1557289B-B7C7-401D-86DD-7FE7A38927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0" r:id="rId1"/>
    <p:sldLayoutId id="2147483913" r:id="rId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4150" indent="-184150" algn="l" defTabSz="457200" rtl="0" eaLnBrk="0" fontAlgn="base" hangingPunct="0">
        <a:spcBef>
          <a:spcPct val="0"/>
        </a:spcBef>
        <a:spcAft>
          <a:spcPts val="600"/>
        </a:spcAft>
        <a:buClr>
          <a:srgbClr val="009999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0850" indent="-266700" algn="l" defTabSz="457200" rtl="0" eaLnBrk="0" fontAlgn="base" hangingPunct="0">
        <a:spcBef>
          <a:spcPct val="0"/>
        </a:spcBef>
        <a:spcAft>
          <a:spcPts val="600"/>
        </a:spcAft>
        <a:buClr>
          <a:srgbClr val="009999"/>
        </a:buClr>
        <a:buFont typeface="Lucida Grande" pitchFamily="122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5963" indent="-265113" algn="l" defTabSz="457200" rtl="0" eaLnBrk="0" fontAlgn="base" hangingPunct="0">
        <a:spcBef>
          <a:spcPct val="0"/>
        </a:spcBef>
        <a:spcAft>
          <a:spcPts val="600"/>
        </a:spcAft>
        <a:buClr>
          <a:srgbClr val="009999"/>
        </a:buClr>
        <a:buFont typeface="Lucida Grande" pitchFamily="122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81075" indent="-265113" algn="l" defTabSz="457200" rtl="0" eaLnBrk="0" fontAlgn="base" hangingPunct="0">
        <a:spcBef>
          <a:spcPct val="0"/>
        </a:spcBef>
        <a:spcAft>
          <a:spcPts val="600"/>
        </a:spcAft>
        <a:buClr>
          <a:srgbClr val="009999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58888" indent="-277813" algn="l" defTabSz="457200" rtl="0" eaLnBrk="0" fontAlgn="base" hangingPunct="0">
        <a:spcBef>
          <a:spcPct val="0"/>
        </a:spcBef>
        <a:spcAft>
          <a:spcPts val="600"/>
        </a:spcAft>
        <a:buClr>
          <a:srgbClr val="009999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circl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72216" y="-1869892"/>
            <a:ext cx="5144400" cy="514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corne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29189" y="1982393"/>
            <a:ext cx="4214813" cy="31611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4" name="circle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35613" y="1764729"/>
            <a:ext cx="3596400" cy="359643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62115"/>
            <a:ext cx="2566823" cy="626097"/>
          </a:xfrm>
          <a:prstGeom prst="rect">
            <a:avLst/>
          </a:prstGeom>
        </p:spPr>
      </p:pic>
      <p:sp>
        <p:nvSpPr>
          <p:cNvPr id="11" name="Title 3"/>
          <p:cNvSpPr txBox="1">
            <a:spLocks/>
          </p:cNvSpPr>
          <p:nvPr/>
        </p:nvSpPr>
        <p:spPr bwMode="auto">
          <a:xfrm>
            <a:off x="428596" y="1000114"/>
            <a:ext cx="8388472" cy="177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chemeClr val="accent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9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9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9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9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262262"/>
                </a:solidFill>
                <a:latin typeface="Arial"/>
              </a:rPr>
              <a:t>Easter Engineering </a:t>
            </a:r>
          </a:p>
          <a:p>
            <a:pPr marL="0" marR="0" lvl="0" indent="0" algn="l" defTabSz="4572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Arial"/>
                <a:ea typeface="ＭＳ Ｐゴシック" charset="0"/>
              </a:rPr>
              <a:t>Work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Arial"/>
                <a:ea typeface="ＭＳ Ｐゴシック" charset="0"/>
              </a:rPr>
              <a:t> 2017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62262"/>
              </a:solidFill>
              <a:effectLst/>
              <a:uLnTx/>
              <a:uFillTx/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71550"/>
            <a:ext cx="8410575" cy="3328988"/>
          </a:xfrm>
        </p:spPr>
        <p:txBody>
          <a:bodyPr/>
          <a:lstStyle/>
          <a:p>
            <a:r>
              <a:rPr lang="en-GB" b="1" dirty="0" smtClean="0"/>
              <a:t>Work in connection with the construction of the </a:t>
            </a:r>
            <a:r>
              <a:rPr lang="en-GB" b="1" dirty="0" err="1" smtClean="0"/>
              <a:t>Ordsall</a:t>
            </a:r>
            <a:r>
              <a:rPr lang="en-GB" b="1" dirty="0" smtClean="0"/>
              <a:t> Chord will take place, affecting services from Thursday 13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 to Monday 1</a:t>
            </a:r>
            <a:r>
              <a:rPr lang="en-GB" b="1" baseline="30000" dirty="0" smtClean="0"/>
              <a:t>st</a:t>
            </a:r>
            <a:r>
              <a:rPr lang="en-GB" b="1" dirty="0" smtClean="0"/>
              <a:t> May inclusive.</a:t>
            </a:r>
          </a:p>
          <a:p>
            <a:endParaRPr lang="en-GB" b="1" dirty="0"/>
          </a:p>
          <a:p>
            <a:r>
              <a:rPr lang="en-GB" b="1" dirty="0" smtClean="0"/>
              <a:t>Thursday </a:t>
            </a:r>
            <a:r>
              <a:rPr lang="en-GB" b="1" dirty="0"/>
              <a:t>13</a:t>
            </a:r>
            <a:r>
              <a:rPr lang="en-GB" b="1" baseline="30000" dirty="0"/>
              <a:t>th</a:t>
            </a:r>
            <a:r>
              <a:rPr lang="en-GB" b="1" dirty="0"/>
              <a:t> </a:t>
            </a:r>
            <a:r>
              <a:rPr lang="en-GB" b="1" dirty="0" smtClean="0"/>
              <a:t>April, Tuesday 18</a:t>
            </a:r>
            <a:r>
              <a:rPr lang="en-GB" b="1" baseline="30000" dirty="0" smtClean="0"/>
              <a:t>th</a:t>
            </a:r>
            <a:r>
              <a:rPr lang="en-GB" b="1" dirty="0"/>
              <a:t> </a:t>
            </a:r>
            <a:r>
              <a:rPr lang="en-GB" b="1" dirty="0" smtClean="0"/>
              <a:t>– Friday 21</a:t>
            </a:r>
            <a:r>
              <a:rPr lang="en-GB" b="1" baseline="30000" dirty="0" smtClean="0"/>
              <a:t>st</a:t>
            </a:r>
            <a:r>
              <a:rPr lang="en-GB" b="1" dirty="0" smtClean="0"/>
              <a:t>  &amp; Monday 24</a:t>
            </a:r>
            <a:r>
              <a:rPr lang="en-GB" b="1" baseline="30000" dirty="0" smtClean="0"/>
              <a:t>th</a:t>
            </a:r>
            <a:r>
              <a:rPr lang="en-GB" b="1" dirty="0" smtClean="0"/>
              <a:t> – Saturday 29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</a:t>
            </a:r>
            <a:endParaRPr lang="en-GB" dirty="0"/>
          </a:p>
          <a:p>
            <a:r>
              <a:rPr lang="en-GB" sz="1400" dirty="0"/>
              <a:t>Deal Street – </a:t>
            </a:r>
            <a:r>
              <a:rPr lang="en-GB" sz="1400" dirty="0" err="1"/>
              <a:t>Ordsall</a:t>
            </a:r>
            <a:r>
              <a:rPr lang="en-GB" sz="1400" dirty="0"/>
              <a:t> Lane </a:t>
            </a:r>
            <a:r>
              <a:rPr lang="en-GB" sz="1400" dirty="0" smtClean="0"/>
              <a:t>Blocked</a:t>
            </a:r>
            <a:r>
              <a:rPr lang="en-GB" sz="1400" dirty="0"/>
              <a:t> </a:t>
            </a:r>
            <a:r>
              <a:rPr lang="en-GB" sz="1400" dirty="0" smtClean="0"/>
              <a:t>(24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– 29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Blocked to Electric Trains)</a:t>
            </a:r>
            <a:endParaRPr lang="en-GB" sz="1400" dirty="0"/>
          </a:p>
          <a:p>
            <a:r>
              <a:rPr lang="en-GB" sz="1400" dirty="0"/>
              <a:t>Liverpool – Manchester Victoria services diverted to/from Oxford Road. Peak time additional services operate between Liverpool and </a:t>
            </a:r>
            <a:r>
              <a:rPr lang="en-GB" sz="1400" dirty="0" err="1"/>
              <a:t>Earlestown</a:t>
            </a:r>
            <a:r>
              <a:rPr lang="en-GB" sz="1400" dirty="0"/>
              <a:t>/Newton-le-Willows only.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2546"/>
            <a:ext cx="7988424" cy="998730"/>
          </a:xfrm>
        </p:spPr>
        <p:txBody>
          <a:bodyPr anchor="ctr"/>
          <a:lstStyle/>
          <a:p>
            <a:pPr lvl="0"/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9542"/>
            <a:ext cx="8780959" cy="4443958"/>
          </a:xfrm>
        </p:spPr>
        <p:txBody>
          <a:bodyPr/>
          <a:lstStyle/>
          <a:p>
            <a:r>
              <a:rPr lang="en-GB" b="1" dirty="0"/>
              <a:t>Friday </a:t>
            </a:r>
            <a:r>
              <a:rPr lang="en-GB" b="1" dirty="0" smtClean="0"/>
              <a:t>14</a:t>
            </a:r>
            <a:r>
              <a:rPr lang="en-GB" b="1" baseline="30000" dirty="0" smtClean="0"/>
              <a:t>th</a:t>
            </a:r>
            <a:r>
              <a:rPr lang="en-GB" b="1" dirty="0" smtClean="0"/>
              <a:t>, </a:t>
            </a:r>
            <a:r>
              <a:rPr lang="en-GB" b="1" dirty="0"/>
              <a:t>Saturday </a:t>
            </a:r>
            <a:r>
              <a:rPr lang="en-GB" b="1" dirty="0" smtClean="0"/>
              <a:t>15</a:t>
            </a:r>
            <a:r>
              <a:rPr lang="en-GB" b="1" baseline="30000" dirty="0" smtClean="0"/>
              <a:t>th </a:t>
            </a:r>
            <a:r>
              <a:rPr lang="en-GB" b="1" dirty="0" smtClean="0"/>
              <a:t> &amp; 22</a:t>
            </a:r>
            <a:r>
              <a:rPr lang="en-GB" b="1" baseline="30000" dirty="0" smtClean="0"/>
              <a:t>nd</a:t>
            </a:r>
            <a:r>
              <a:rPr lang="en-GB" b="1" dirty="0" smtClean="0"/>
              <a:t>, Monday 17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 &amp; Monday 1</a:t>
            </a:r>
            <a:r>
              <a:rPr lang="en-GB" b="1" baseline="30000" dirty="0" smtClean="0"/>
              <a:t>st</a:t>
            </a:r>
            <a:r>
              <a:rPr lang="en-GB" b="1" dirty="0" smtClean="0"/>
              <a:t> May</a:t>
            </a:r>
            <a:endParaRPr lang="en-GB" dirty="0"/>
          </a:p>
          <a:p>
            <a:r>
              <a:rPr lang="en-GB" sz="1400" dirty="0"/>
              <a:t>Manchester Victoria – </a:t>
            </a:r>
            <a:r>
              <a:rPr lang="en-GB" sz="1400" dirty="0" err="1"/>
              <a:t>Ordsall</a:t>
            </a:r>
            <a:r>
              <a:rPr lang="en-GB" sz="1400" dirty="0"/>
              <a:t> Lane/Windsor Bridge South Blocked</a:t>
            </a:r>
          </a:p>
          <a:p>
            <a:r>
              <a:rPr lang="en-GB" sz="1400" dirty="0"/>
              <a:t>Platforms 1, 2, 5 and 6 open from the East at Manchester </a:t>
            </a:r>
            <a:r>
              <a:rPr lang="en-GB" sz="1400" dirty="0" smtClean="0"/>
              <a:t>Victoria</a:t>
            </a:r>
            <a:r>
              <a:rPr lang="en-GB" sz="1400" dirty="0"/>
              <a:t> </a:t>
            </a:r>
          </a:p>
          <a:p>
            <a:r>
              <a:rPr lang="en-GB" sz="1400" dirty="0"/>
              <a:t>Liverpool – Manchester Victoria services generally terminate/start Newton-le-Willows, although evening services will run to/from Manchester Oxford Road.</a:t>
            </a:r>
          </a:p>
          <a:p>
            <a:r>
              <a:rPr lang="en-GB" sz="1400" dirty="0"/>
              <a:t>Liverpool – Manchester Airport services will call additionally at </a:t>
            </a:r>
            <a:r>
              <a:rPr lang="en-GB" sz="1400" dirty="0" err="1"/>
              <a:t>Patricroft</a:t>
            </a:r>
            <a:r>
              <a:rPr lang="en-GB" sz="1400" dirty="0"/>
              <a:t> and Eccles, to maintain an hourly service there.</a:t>
            </a:r>
          </a:p>
          <a:p>
            <a:r>
              <a:rPr lang="en-GB" sz="1400" dirty="0"/>
              <a:t>Southport/Kirkby – Manchester Victoria via Atherton services will be retimed and amended to operate to/from Manchester Oxford Road.</a:t>
            </a:r>
          </a:p>
          <a:p>
            <a:r>
              <a:rPr lang="en-GB" sz="1400" dirty="0"/>
              <a:t>Clitheroe – Manchester Victoria services will terminate/start at Salford Crescent. </a:t>
            </a:r>
          </a:p>
          <a:p>
            <a:r>
              <a:rPr lang="en-GB" sz="1400" dirty="0"/>
              <a:t>Blackpool – Manchester Victoria services will terminate/start at Bolton.</a:t>
            </a:r>
          </a:p>
          <a:p>
            <a:r>
              <a:rPr lang="en-GB" sz="1400" dirty="0"/>
              <a:t>Manchester Victoria – Stalybridge/Huddersfield services will run as normal east of Victoria.</a:t>
            </a:r>
          </a:p>
          <a:p>
            <a:r>
              <a:rPr lang="en-GB" sz="1400" dirty="0"/>
              <a:t>Manchester Victoria – </a:t>
            </a:r>
            <a:r>
              <a:rPr lang="en-GB" sz="1400" dirty="0" err="1"/>
              <a:t>Todmorden</a:t>
            </a:r>
            <a:r>
              <a:rPr lang="en-GB" sz="1400" dirty="0"/>
              <a:t> – Blackburn/Leeds services will run as normal.</a:t>
            </a:r>
          </a:p>
          <a:p>
            <a:r>
              <a:rPr lang="en-GB" sz="1400" dirty="0"/>
              <a:t>Shuttle buses will operate between Salford Crescent, Salford Central and Manchester Victoria, generally 3 buses per hour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Buxton – Hazel Grove blocked. Buses replace trains ( Mon 17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only)</a:t>
            </a:r>
          </a:p>
          <a:p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843558"/>
            <a:ext cx="8518849" cy="3564930"/>
          </a:xfrm>
        </p:spPr>
        <p:txBody>
          <a:bodyPr/>
          <a:lstStyle/>
          <a:p>
            <a:r>
              <a:rPr lang="en-GB" b="1" dirty="0"/>
              <a:t>Sunday 16</a:t>
            </a:r>
            <a:r>
              <a:rPr lang="en-GB" b="1" baseline="30000" dirty="0"/>
              <a:t>th</a:t>
            </a:r>
            <a:r>
              <a:rPr lang="en-GB" b="1" dirty="0"/>
              <a:t> </a:t>
            </a:r>
            <a:r>
              <a:rPr lang="en-GB" b="1" dirty="0" smtClean="0"/>
              <a:t>&amp; 30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</a:t>
            </a:r>
            <a:endParaRPr lang="en-GB" dirty="0"/>
          </a:p>
          <a:p>
            <a:r>
              <a:rPr lang="en-GB" sz="1400" dirty="0"/>
              <a:t>Manchester Victoria – </a:t>
            </a:r>
            <a:r>
              <a:rPr lang="en-GB" sz="1400" dirty="0" err="1"/>
              <a:t>Ordsall</a:t>
            </a:r>
            <a:r>
              <a:rPr lang="en-GB" sz="1400" dirty="0"/>
              <a:t> Lane/Windsor Bridge South Blocked</a:t>
            </a:r>
          </a:p>
          <a:p>
            <a:r>
              <a:rPr lang="en-GB" sz="1400" dirty="0"/>
              <a:t>Platforms 1, 2, 5 and 6 open from the East at Manchester </a:t>
            </a:r>
            <a:r>
              <a:rPr lang="en-GB" sz="1400" dirty="0" smtClean="0"/>
              <a:t>Victoria</a:t>
            </a:r>
            <a:endParaRPr lang="en-GB" sz="1400" dirty="0"/>
          </a:p>
          <a:p>
            <a:r>
              <a:rPr lang="en-GB" sz="1400" dirty="0"/>
              <a:t>Blackpool North – Manchester Victoria services will run to/from Manchester Oxford Road</a:t>
            </a:r>
          </a:p>
          <a:p>
            <a:r>
              <a:rPr lang="en-GB" sz="1400" dirty="0"/>
              <a:t>Clitheroe – Manchester Victoria services will run to/from Manchester Oxford Road</a:t>
            </a:r>
          </a:p>
          <a:p>
            <a:r>
              <a:rPr lang="en-GB" sz="1400" dirty="0"/>
              <a:t>Wigan – Manchester Victoria via Atherton services will run to/from Manchester Oxford Road</a:t>
            </a:r>
          </a:p>
          <a:p>
            <a:r>
              <a:rPr lang="en-GB" sz="1400" dirty="0"/>
              <a:t>Manchester Victoria – Huddersfield services will run as normal.</a:t>
            </a:r>
          </a:p>
          <a:p>
            <a:r>
              <a:rPr lang="en-GB" sz="1400" dirty="0"/>
              <a:t>Manchester Victoria – </a:t>
            </a:r>
            <a:r>
              <a:rPr lang="en-GB" sz="1400" dirty="0" err="1"/>
              <a:t>Todmorden</a:t>
            </a:r>
            <a:r>
              <a:rPr lang="en-GB" sz="1400" dirty="0"/>
              <a:t> – Blackburn/Leeds services will run as normal.</a:t>
            </a:r>
          </a:p>
          <a:p>
            <a:r>
              <a:rPr lang="en-GB" sz="1400" dirty="0"/>
              <a:t>Shuttle buses will operate between Salford Crescent and Manchester Victoria, generally 2 buses per hour</a:t>
            </a:r>
            <a:r>
              <a:rPr lang="en-GB" sz="1400" dirty="0" smtClean="0"/>
              <a:t>.</a:t>
            </a:r>
            <a:r>
              <a:rPr lang="en-GB" sz="1400" dirty="0"/>
              <a:t> </a:t>
            </a:r>
          </a:p>
          <a:p>
            <a:r>
              <a:rPr lang="en-GB" sz="1400" i="1" dirty="0"/>
              <a:t>Buxton – Stockport is also blocked, with buses replacing trains</a:t>
            </a:r>
            <a:r>
              <a:rPr lang="en-GB" sz="1400" i="1" dirty="0" smtClean="0"/>
              <a:t>. (16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only)</a:t>
            </a:r>
            <a:endParaRPr lang="en-GB" sz="1400" dirty="0"/>
          </a:p>
          <a:p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24" y="-97953"/>
            <a:ext cx="7772400" cy="857250"/>
          </a:xfrm>
        </p:spPr>
        <p:txBody>
          <a:bodyPr anchor="ctr"/>
          <a:lstStyle/>
          <a:p>
            <a:pPr lvl="0"/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24" y="555526"/>
            <a:ext cx="8435379" cy="4464496"/>
          </a:xfrm>
        </p:spPr>
        <p:txBody>
          <a:bodyPr/>
          <a:lstStyle/>
          <a:p>
            <a:r>
              <a:rPr lang="en-GB" sz="1400" b="1" dirty="0" smtClean="0"/>
              <a:t>Sunday 23</a:t>
            </a:r>
            <a:r>
              <a:rPr lang="en-GB" sz="1400" b="1" baseline="30000" dirty="0" smtClean="0"/>
              <a:t>rd</a:t>
            </a:r>
            <a:r>
              <a:rPr lang="en-GB" sz="1400" b="1" dirty="0" smtClean="0"/>
              <a:t> April </a:t>
            </a:r>
            <a:endParaRPr lang="en-GB" sz="1400" dirty="0" smtClean="0"/>
          </a:p>
          <a:p>
            <a:r>
              <a:rPr lang="en-GB" sz="1400" dirty="0" smtClean="0"/>
              <a:t>Miles </a:t>
            </a:r>
            <a:r>
              <a:rPr lang="en-GB" sz="1400" dirty="0"/>
              <a:t>Platting – Manchester Victoria – </a:t>
            </a:r>
            <a:r>
              <a:rPr lang="en-GB" sz="1400" dirty="0" err="1"/>
              <a:t>Ordsall</a:t>
            </a:r>
            <a:r>
              <a:rPr lang="en-GB" sz="1400" dirty="0"/>
              <a:t> Lane/Windsor Bridge South </a:t>
            </a:r>
            <a:r>
              <a:rPr lang="en-GB" sz="1400" dirty="0" smtClean="0"/>
              <a:t>Blocked</a:t>
            </a:r>
            <a:endParaRPr lang="en-GB" sz="1400" dirty="0"/>
          </a:p>
          <a:p>
            <a:r>
              <a:rPr lang="en-GB" sz="1400" dirty="0" smtClean="0"/>
              <a:t>Blackpool </a:t>
            </a:r>
            <a:r>
              <a:rPr lang="en-GB" sz="1400" dirty="0"/>
              <a:t>North – Manchester Victoria services will run to/from Manchester Oxford Road</a:t>
            </a:r>
          </a:p>
          <a:p>
            <a:r>
              <a:rPr lang="en-GB" sz="1400" dirty="0"/>
              <a:t>Clitheroe – Manchester Victoria services will run to/from Manchester Oxford Road</a:t>
            </a:r>
          </a:p>
          <a:p>
            <a:r>
              <a:rPr lang="en-GB" sz="1400" dirty="0"/>
              <a:t>Wigan – Manchester Victoria via Atherton services will run to/from Manchester Oxford Road</a:t>
            </a:r>
          </a:p>
          <a:p>
            <a:r>
              <a:rPr lang="en-GB" sz="1400" dirty="0"/>
              <a:t>Manchester Victoria – Huddersfield services start/terminate at Stalybridge.</a:t>
            </a:r>
          </a:p>
          <a:p>
            <a:r>
              <a:rPr lang="en-GB" sz="1400" dirty="0"/>
              <a:t>Manchester Victoria – </a:t>
            </a:r>
            <a:r>
              <a:rPr lang="en-GB" sz="1400" dirty="0" err="1"/>
              <a:t>Todmorden</a:t>
            </a:r>
            <a:r>
              <a:rPr lang="en-GB" sz="1400" dirty="0"/>
              <a:t> – Blackburn services will not run.</a:t>
            </a:r>
          </a:p>
          <a:p>
            <a:r>
              <a:rPr lang="en-GB" sz="1400" dirty="0"/>
              <a:t>Manchester Victoria – Leeds services will start/terminate Bradford Interchange (due to other engineering work between Milner Royd </a:t>
            </a:r>
            <a:r>
              <a:rPr lang="en-GB" sz="1400" dirty="0" err="1"/>
              <a:t>Jn</a:t>
            </a:r>
            <a:r>
              <a:rPr lang="en-GB" sz="1400" dirty="0"/>
              <a:t> and Mill Lane </a:t>
            </a:r>
            <a:r>
              <a:rPr lang="en-GB" sz="1400" dirty="0" err="1"/>
              <a:t>Jn</a:t>
            </a:r>
            <a:r>
              <a:rPr lang="en-GB" sz="1400" dirty="0"/>
              <a:t>).</a:t>
            </a:r>
          </a:p>
          <a:p>
            <a:r>
              <a:rPr lang="en-GB" sz="1400" dirty="0"/>
              <a:t>Shuttle buses will operate between Salford Crescent and Manchester Victoria, generally 2 buses per hour.</a:t>
            </a:r>
          </a:p>
          <a:p>
            <a:r>
              <a:rPr lang="en-GB" sz="1400" dirty="0"/>
              <a:t>Buses will operate between Manchester Victoria and Stalybridge.</a:t>
            </a:r>
          </a:p>
          <a:p>
            <a:r>
              <a:rPr lang="en-GB" sz="1400" dirty="0"/>
              <a:t>Buses will operate between Manchester Victoria and Burnley Manchester Road via </a:t>
            </a:r>
            <a:r>
              <a:rPr lang="en-GB" sz="1400" dirty="0" err="1"/>
              <a:t>Todmorden</a:t>
            </a:r>
            <a:r>
              <a:rPr lang="en-GB" sz="1400" dirty="0"/>
              <a:t>, connecting at Burnley with York – Blackpool services for travel to/from Blackburn.</a:t>
            </a:r>
          </a:p>
          <a:p>
            <a:r>
              <a:rPr lang="en-GB" sz="1400" dirty="0"/>
              <a:t>Buses will operate between Manchester Victoria and Bradford Interchange.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riva Master Design">
  <a:themeElements>
    <a:clrScheme name="Arriva Colours">
      <a:dk1>
        <a:srgbClr val="000100"/>
      </a:dk1>
      <a:lt1>
        <a:srgbClr val="3C3C3B"/>
      </a:lt1>
      <a:dk2>
        <a:srgbClr val="FFFFFE"/>
      </a:dk2>
      <a:lt2>
        <a:srgbClr val="008091"/>
      </a:lt2>
      <a:accent1>
        <a:srgbClr val="F8F5A7"/>
      </a:accent1>
      <a:accent2>
        <a:srgbClr val="AEC82A"/>
      </a:accent2>
      <a:accent3>
        <a:srgbClr val="002127"/>
      </a:accent3>
      <a:accent4>
        <a:srgbClr val="568229"/>
      </a:accent4>
      <a:accent5>
        <a:srgbClr val="DD5B2A"/>
      </a:accent5>
      <a:accent6>
        <a:srgbClr val="17306E"/>
      </a:accent6>
      <a:hlink>
        <a:srgbClr val="71377B"/>
      </a:hlink>
      <a:folHlink>
        <a:srgbClr val="BF98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14725</TotalTime>
  <Words>349</Words>
  <Application>Microsoft Office PowerPoint</Application>
  <PresentationFormat>On-screen Show (16:9)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Arriva Master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Arriva Plc</Company>
  <LinksUpToDate>false</LinksUpToDate>
  <SharedDoc>false</SharedDoc>
  <HyperlinkBase>http://www.arriva.co.uk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presentation title</dc:title>
  <dc:creator>Arriva Authorised User</dc:creator>
  <cp:lastModifiedBy>Taylor Melanie</cp:lastModifiedBy>
  <cp:revision>873</cp:revision>
  <cp:lastPrinted>2016-02-29T08:53:41Z</cp:lastPrinted>
  <dcterms:created xsi:type="dcterms:W3CDTF">2007-02-26T11:41:44Z</dcterms:created>
  <dcterms:modified xsi:type="dcterms:W3CDTF">2017-03-21T12:19:27Z</dcterms:modified>
</cp:coreProperties>
</file>